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60" r:id="rId4"/>
    <p:sldId id="267" r:id="rId5"/>
    <p:sldId id="261" r:id="rId6"/>
    <p:sldId id="289" r:id="rId7"/>
    <p:sldId id="281" r:id="rId8"/>
    <p:sldId id="287" r:id="rId9"/>
    <p:sldId id="265" r:id="rId10"/>
    <p:sldId id="268" r:id="rId11"/>
    <p:sldId id="269" r:id="rId12"/>
    <p:sldId id="270" r:id="rId13"/>
    <p:sldId id="288" r:id="rId14"/>
    <p:sldId id="272" r:id="rId15"/>
    <p:sldId id="273" r:id="rId16"/>
    <p:sldId id="283" r:id="rId17"/>
    <p:sldId id="290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hna Skop" initials="A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0" autoAdjust="0"/>
  </p:normalViewPr>
  <p:slideViewPr>
    <p:cSldViewPr snapToGrid="0" snapToObjects="1">
      <p:cViewPr>
        <p:scale>
          <a:sx n="94" d="100"/>
          <a:sy n="94" d="100"/>
        </p:scale>
        <p:origin x="-10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21T13:27:41.877" idx="2">
    <p:pos x="10" y="10"/>
    <p:text>Revise title: Mutations in EFHC1 cause epilepsy 
Show your protein structure image you drew and put mutations on it.
gene ontology
 where does it localize--in neurone?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6932-32F1-DD43-8DFA-C79A1387551C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F240B-8F0A-9D46-BBEE-5F4AB56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when I say the word epilepsy, I’m </a:t>
            </a:r>
            <a:r>
              <a:rPr lang="en-US" baseline="0" dirty="0" err="1" smtClean="0"/>
              <a:t>guesing</a:t>
            </a:r>
            <a:r>
              <a:rPr lang="en-US" baseline="0" dirty="0" smtClean="0"/>
              <a:t> most of you have the same image: a seizure, and convulsions on the ground. But epilepsy is a lot more complicated than that. Epilepsy is defined by the presence of RECURRENT seizures. Seizures happen when there is improper firing of neurons – whether in a small part of the brain, or a firing of neurons throughout the entire brain. Here an EEG measures brain activity in a normal and seizing state. As you can see, in a myoclonic seizure all areas of the brain light up for very brief period of time. This is not the type of seizure you </a:t>
            </a:r>
            <a:r>
              <a:rPr lang="en-US" baseline="0" dirty="0" err="1" smtClean="0"/>
              <a:t>typially</a:t>
            </a:r>
            <a:r>
              <a:rPr lang="en-US" baseline="0" dirty="0" smtClean="0"/>
              <a:t> image. And this is a myoclonic seizure . </a:t>
            </a:r>
          </a:p>
          <a:p>
            <a:r>
              <a:rPr lang="en-US" baseline="0" dirty="0" smtClean="0"/>
              <a:t>I’ll now show you the video of someone who has juvenile myoclonic epilepsy to demonstrate what these symptoms are like.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Decided to look specifically at this green algae cell because green algae don’t have complex nervous systems!!! No neurons firing. So what is EFHC1 doing there???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58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sperm cells and neuron cells have in common?? Extensive microtubule structures.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8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sperm cells and neuron cells have in common?? Extensive microtubule structures.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8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 </a:t>
            </a:r>
            <a:r>
              <a:rPr lang="en-US" dirty="0" err="1" smtClean="0"/>
              <a:t>traffiked</a:t>
            </a:r>
            <a:r>
              <a:rPr lang="en-US" dirty="0" smtClean="0"/>
              <a:t> along microtubules! Protein involved in putting information on the microtubule. (info involving CA levels)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analyze?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0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mosquito</a:t>
            </a:r>
            <a:r>
              <a:rPr lang="en-US" baseline="0" dirty="0" smtClean="0"/>
              <a:t> and green algae- the most distant relatives of humans who DO NOT HAVE COMPLEX NERVOUS SYSTEMS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Second- post </a:t>
            </a:r>
            <a:r>
              <a:rPr lang="en-US" dirty="0" err="1" smtClean="0"/>
              <a:t>translatioal</a:t>
            </a:r>
            <a:r>
              <a:rPr lang="en-US" dirty="0" smtClean="0"/>
              <a:t> </a:t>
            </a:r>
            <a:r>
              <a:rPr lang="en-US" dirty="0" err="1" smtClean="0"/>
              <a:t>modifiation</a:t>
            </a:r>
            <a:r>
              <a:rPr lang="en-US" dirty="0" smtClean="0"/>
              <a:t>. </a:t>
            </a:r>
            <a:r>
              <a:rPr lang="en-US" dirty="0" err="1" smtClean="0"/>
              <a:t>Tektins</a:t>
            </a:r>
            <a:r>
              <a:rPr lang="en-US" dirty="0" smtClean="0"/>
              <a:t> are vital for the organization</a:t>
            </a:r>
            <a:r>
              <a:rPr lang="en-US" baseline="0" dirty="0" smtClean="0"/>
              <a:t> in cilia and flagellum.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F240B-8F0A-9D46-BBEE-5F4AB562F9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4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5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ECD4-F9D7-DD4A-89B1-DCF064CF70FD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4E2E-5118-5849-858F-0D4B1A9F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File:Kinesin_cartoon.png" TargetMode="External"/><Relationship Id="rId12" Type="http://schemas.openxmlformats.org/officeDocument/2006/relationships/hyperlink" Target="http://smart.embl.de/" TargetMode="External"/><Relationship Id="rId13" Type="http://schemas.openxmlformats.org/officeDocument/2006/relationships/hyperlink" Target="http://string-db.org/newstring_cgi/show_network_section.pl" TargetMode="External"/><Relationship Id="rId14" Type="http://schemas.openxmlformats.org/officeDocument/2006/relationships/hyperlink" Target="http://www.newconceptinfosys.com/ibm/imagegalerysecond.php?imageID=2" TargetMode="External"/><Relationship Id="rId15" Type="http://schemas.openxmlformats.org/officeDocument/2006/relationships/hyperlink" Target="http://zaraweir.wordpres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7bigspoons.com/fertility-2/thankfully-sperm-dont-directions/" TargetMode="External"/><Relationship Id="rId3" Type="http://schemas.openxmlformats.org/officeDocument/2006/relationships/hyperlink" Target="http://www.chp.edu/CHP/juvenile+myoclonic+epilepsy" TargetMode="External"/><Relationship Id="rId4" Type="http://schemas.openxmlformats.org/officeDocument/2006/relationships/hyperlink" Target="http://www.ncbi.nlm.nih.gov/homologene" TargetMode="External"/><Relationship Id="rId5" Type="http://schemas.openxmlformats.org/officeDocument/2006/relationships/hyperlink" Target="http://hmg.oxfordjournals.org/content/21/23/5106.long" TargetMode="External"/><Relationship Id="rId6" Type="http://schemas.openxmlformats.org/officeDocument/2006/relationships/hyperlink" Target="http://www.sciencedirect.com/science/article/pii/S152550501300005X" TargetMode="External"/><Relationship Id="rId7" Type="http://schemas.openxmlformats.org/officeDocument/2006/relationships/hyperlink" Target="http://www.sciencedirect.com/science/article/pii/S1525505012004957" TargetMode="External"/><Relationship Id="rId8" Type="http://schemas.openxmlformats.org/officeDocument/2006/relationships/hyperlink" Target="http://www.sciencedirect.com/science/article/pii/S1525505012004969" TargetMode="External"/><Relationship Id="rId9" Type="http://schemas.openxmlformats.org/officeDocument/2006/relationships/hyperlink" Target="http://onlinelibrary.wiley.com/store/10.1002/cm.20129/asset/20129_ftp.pdf?v=1&amp;t=hturpcy2&amp;s=ac620ef3194976e78700d12e0d250a790d2c6f20" TargetMode="External"/><Relationship Id="rId10" Type="http://schemas.openxmlformats.org/officeDocument/2006/relationships/hyperlink" Target="http://www.jbc.org/content/278/9/7725.abstrac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youtube.com/watch?v=qAgyms7j5E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800"/>
            <a:ext cx="12413096" cy="69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069" y="4031126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Victoria Van Vreede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39398" y="1662912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Epilepsy and the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 EFHC1 Gene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3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Specific Aim #1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Determine which DM10 domains bind microtubules</a:t>
            </a: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Hypothesis: Each DM10 domain will show binding affinity for microtubule segments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54" y="3784690"/>
            <a:ext cx="6211710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47088" y="3784689"/>
            <a:ext cx="751905" cy="51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629618" y="3784691"/>
            <a:ext cx="78964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987364" y="3784691"/>
            <a:ext cx="83545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808645" y="3784691"/>
            <a:ext cx="467852" cy="511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11916" y="3843720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 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35216" y="3819191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B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87364" y="383729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C 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9" y="3702381"/>
            <a:ext cx="653384" cy="6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26453" y="3701319"/>
            <a:ext cx="1413328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Specific Aim #1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1179" y="2079800"/>
            <a:ext cx="5151148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90534" y="2070664"/>
            <a:ext cx="648083" cy="51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57250" y="2070664"/>
            <a:ext cx="720705" cy="5005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457018" y="2079801"/>
            <a:ext cx="714342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995602" y="2079801"/>
            <a:ext cx="467852" cy="511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6712" y="213240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 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57251" y="2114301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B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374706" y="2117825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C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9" y="1966829"/>
            <a:ext cx="653384" cy="685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5192" y="1320498"/>
            <a:ext cx="164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Binds Microtubules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2671" y="2678518"/>
            <a:ext cx="11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1631179" y="2992138"/>
            <a:ext cx="1413328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036946" y="2980727"/>
            <a:ext cx="648083" cy="51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940448" y="305162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 A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262784" y="3702065"/>
            <a:ext cx="720705" cy="5005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57250" y="3745702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B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88533" y="4448817"/>
            <a:ext cx="1413328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524864" y="4449563"/>
            <a:ext cx="720705" cy="5005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19330" y="4493200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C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727446" y="5119428"/>
            <a:ext cx="1054881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068323" y="5116603"/>
            <a:ext cx="467852" cy="511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63507" y="213240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EF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854344" y="5181454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EF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522206" y="4202587"/>
            <a:ext cx="11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7522206" y="3420960"/>
            <a:ext cx="11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7534430" y="4727386"/>
            <a:ext cx="11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8809" y="2949875"/>
            <a:ext cx="1152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Exp</a:t>
            </a:r>
            <a:r>
              <a:rPr lang="en-US" sz="2600" dirty="0" smtClean="0"/>
              <a:t> 1</a:t>
            </a:r>
            <a:endParaRPr lang="en-US" sz="2600" dirty="0"/>
          </a:p>
        </p:txBody>
      </p:sp>
      <p:sp>
        <p:nvSpPr>
          <p:cNvPr id="42" name="TextBox 41"/>
          <p:cNvSpPr txBox="1"/>
          <p:nvPr/>
        </p:nvSpPr>
        <p:spPr>
          <a:xfrm>
            <a:off x="478809" y="3741564"/>
            <a:ext cx="1152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Exp</a:t>
            </a:r>
            <a:r>
              <a:rPr lang="en-US" sz="2600" dirty="0" smtClean="0"/>
              <a:t> 2</a:t>
            </a:r>
            <a:endParaRPr lang="en-US" sz="2600" dirty="0"/>
          </a:p>
        </p:txBody>
      </p:sp>
      <p:sp>
        <p:nvSpPr>
          <p:cNvPr id="43" name="TextBox 42"/>
          <p:cNvSpPr txBox="1"/>
          <p:nvPr/>
        </p:nvSpPr>
        <p:spPr>
          <a:xfrm>
            <a:off x="478809" y="4418030"/>
            <a:ext cx="1152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Exp</a:t>
            </a:r>
            <a:r>
              <a:rPr lang="en-US" sz="2600" dirty="0" smtClean="0"/>
              <a:t> 3</a:t>
            </a:r>
            <a:endParaRPr lang="en-US" sz="2600" dirty="0"/>
          </a:p>
        </p:txBody>
      </p:sp>
      <p:sp>
        <p:nvSpPr>
          <p:cNvPr id="44" name="TextBox 43"/>
          <p:cNvSpPr txBox="1"/>
          <p:nvPr/>
        </p:nvSpPr>
        <p:spPr>
          <a:xfrm>
            <a:off x="478809" y="5116603"/>
            <a:ext cx="1152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Exp</a:t>
            </a:r>
            <a:r>
              <a:rPr lang="en-US" sz="2600" dirty="0" smtClean="0"/>
              <a:t> 4</a:t>
            </a:r>
            <a:endParaRPr lang="en-US" sz="2600" dirty="0"/>
          </a:p>
        </p:txBody>
      </p:sp>
      <p:sp>
        <p:nvSpPr>
          <p:cNvPr id="51" name="TextBox 50"/>
          <p:cNvSpPr txBox="1"/>
          <p:nvPr/>
        </p:nvSpPr>
        <p:spPr>
          <a:xfrm>
            <a:off x="7522206" y="1967380"/>
            <a:ext cx="11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pic>
        <p:nvPicPr>
          <p:cNvPr id="35" name="Picture 34" descr="Screen shot 2014-04-28 at 7.34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24" y="6414162"/>
            <a:ext cx="1621794" cy="31579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454" y="6422710"/>
            <a:ext cx="840682" cy="2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85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Helvetica"/>
                <a:cs typeface="Helvetica"/>
              </a:rPr>
              <a:t>To analyze conserved DM10 residues between EFHC1 homologs</a:t>
            </a:r>
            <a:endParaRPr lang="en-US" sz="3000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304" y="4595018"/>
            <a:ext cx="729190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Hypothesis: All organisms will contain the conserved Arginine 182 amino acid within DM10 (A)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3652" y="4273447"/>
            <a:ext cx="6211710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89086" y="4273446"/>
            <a:ext cx="751905" cy="51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71616" y="4273448"/>
            <a:ext cx="78964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29362" y="4273448"/>
            <a:ext cx="83545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50643" y="4273448"/>
            <a:ext cx="467852" cy="511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32" y="4137616"/>
            <a:ext cx="814080" cy="8140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959647" y="3482082"/>
            <a:ext cx="116274" cy="791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265873" y="3482082"/>
            <a:ext cx="141687" cy="791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80974" y="3371092"/>
            <a:ext cx="0" cy="902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64773" y="3576148"/>
            <a:ext cx="232084" cy="697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82219" y="3576148"/>
            <a:ext cx="382565" cy="697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834896">
            <a:off x="4206437" y="2889593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D253Y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8428200">
            <a:off x="2968601" y="2904600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D210N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450483">
            <a:off x="3495610" y="2848598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R221H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8379728">
            <a:off x="2286007" y="2665101"/>
            <a:ext cx="1553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65% R182H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 rot="18379728">
            <a:off x="1676945" y="2677646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P77T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94450" y="4332477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77214" y="430794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229362" y="4326055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65862" y="4307347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3358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Helvetica"/>
                <a:cs typeface="Helvetica"/>
              </a:rPr>
              <a:t>Specific Aim #2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2" name="Rounded Rectangle 31"/>
          <p:cNvSpPr/>
          <p:nvPr/>
        </p:nvSpPr>
        <p:spPr>
          <a:xfrm rot="2333213">
            <a:off x="2810110" y="2270417"/>
            <a:ext cx="505733" cy="13551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6" descr="Screen shot 2014-04-27 at 7.53.0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41" b="-78741"/>
          <a:stretch>
            <a:fillRect/>
          </a:stretch>
        </p:blipFill>
        <p:spPr>
          <a:xfrm>
            <a:off x="-3081125" y="1405038"/>
            <a:ext cx="11349780" cy="6241941"/>
          </a:xfr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63358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Helvetica"/>
                <a:cs typeface="Helvetica"/>
              </a:rPr>
              <a:t>Specific Aim #2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90934" y="4458290"/>
            <a:ext cx="174260" cy="368357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256026" y="3597441"/>
            <a:ext cx="174260" cy="368357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Screen shot 2014-04-27 at 7.55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9" y="3258945"/>
            <a:ext cx="5431043" cy="245272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6890934" y="3499083"/>
            <a:ext cx="174260" cy="2201410"/>
          </a:xfrm>
          <a:prstGeom prst="roundRect">
            <a:avLst/>
          </a:prstGeom>
          <a:solidFill>
            <a:schemeClr val="tx2">
              <a:lumMod val="60000"/>
              <a:lumOff val="4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890934" y="5343317"/>
            <a:ext cx="174260" cy="368357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406698" y="1877318"/>
            <a:ext cx="6211710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962132" y="1877317"/>
            <a:ext cx="751905" cy="51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3344662" y="1877319"/>
            <a:ext cx="78964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702408" y="1877319"/>
            <a:ext cx="83545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523689" y="1877319"/>
            <a:ext cx="467852" cy="511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926960" y="193634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350260" y="1911819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702408" y="1929926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538908" y="1911218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486141" y="2388450"/>
            <a:ext cx="754850" cy="1110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486141" y="2388450"/>
            <a:ext cx="5519462" cy="11106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 rot="5400000">
            <a:off x="6704199" y="5493638"/>
            <a:ext cx="505733" cy="135512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214572" y="5963182"/>
            <a:ext cx="1553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65% R182H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5957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49" y="1446181"/>
            <a:ext cx="8229600" cy="49521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To </a:t>
            </a:r>
            <a:r>
              <a:rPr lang="en-US" dirty="0" smtClean="0">
                <a:latin typeface="Helvetica"/>
                <a:cs typeface="Helvetica"/>
              </a:rPr>
              <a:t>find the protein domains of </a:t>
            </a:r>
            <a:r>
              <a:rPr lang="en-US" dirty="0" smtClean="0">
                <a:latin typeface="Helvetica"/>
                <a:cs typeface="Helvetica"/>
              </a:rPr>
              <a:t>EFHC1 interaction partners</a:t>
            </a: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Hypothesis: Many </a:t>
            </a:r>
            <a:r>
              <a:rPr lang="en-US" dirty="0" smtClean="0">
                <a:latin typeface="Helvetica"/>
                <a:cs typeface="Helvetica"/>
              </a:rPr>
              <a:t>interacting proteins will contain </a:t>
            </a:r>
            <a:r>
              <a:rPr lang="en-US" dirty="0" smtClean="0">
                <a:latin typeface="Helvetica"/>
                <a:cs typeface="Helvetica"/>
              </a:rPr>
              <a:t>microtubule-associated domains</a:t>
            </a:r>
            <a:endParaRPr lang="en-US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8" name="Content Placeholder 5" descr="Screen shot 2014-04-16 at 10.4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" r="-988"/>
          <a:stretch>
            <a:fillRect/>
          </a:stretch>
        </p:blipFill>
        <p:spPr>
          <a:xfrm>
            <a:off x="2337513" y="2396253"/>
            <a:ext cx="4756096" cy="2615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Specific Aim #3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99306" y="2734002"/>
            <a:ext cx="1661930" cy="1733358"/>
          </a:xfrm>
          <a:prstGeom prst="ellipse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40187" y="3398347"/>
            <a:ext cx="1622520" cy="1559535"/>
          </a:xfrm>
          <a:prstGeom prst="ellipse">
            <a:avLst/>
          </a:prstGeom>
          <a:solidFill>
            <a:schemeClr val="accent3">
              <a:lumMod val="40000"/>
              <a:lumOff val="60000"/>
              <a:alpha val="1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Specific Aim #3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955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TEK1 – </a:t>
            </a:r>
            <a:r>
              <a:rPr lang="en-US" sz="3000" dirty="0" err="1" smtClean="0">
                <a:latin typeface="Helvetica"/>
                <a:cs typeface="Helvetica"/>
              </a:rPr>
              <a:t>tektin</a:t>
            </a:r>
            <a:r>
              <a:rPr lang="en-US" sz="3000" dirty="0" smtClean="0">
                <a:latin typeface="Helvetica"/>
                <a:cs typeface="Helvetica"/>
              </a:rPr>
              <a:t> domain</a:t>
            </a: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forms </a:t>
            </a:r>
            <a:r>
              <a:rPr lang="en-US" sz="3000" dirty="0" smtClean="0">
                <a:latin typeface="Helvetica"/>
                <a:cs typeface="Helvetica"/>
              </a:rPr>
              <a:t>protofilaments of </a:t>
            </a: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microtubules </a:t>
            </a:r>
            <a:r>
              <a:rPr lang="en-US" sz="3000" dirty="0" smtClean="0">
                <a:latin typeface="Helvetica"/>
                <a:cs typeface="Helvetica"/>
              </a:rPr>
              <a:t>in flagellum</a:t>
            </a:r>
          </a:p>
          <a:p>
            <a:pPr marL="0" indent="0">
              <a:buNone/>
            </a:pP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Ttll9 - tubulin</a:t>
            </a:r>
            <a:r>
              <a:rPr lang="en-US" sz="3000" dirty="0">
                <a:latin typeface="Helvetica"/>
                <a:cs typeface="Helvetica"/>
              </a:rPr>
              <a:t>-tyrosine kinase </a:t>
            </a:r>
            <a:r>
              <a:rPr lang="en-US" sz="3000" dirty="0" smtClean="0">
                <a:latin typeface="Helvetica"/>
                <a:cs typeface="Helvetica"/>
              </a:rPr>
              <a:t>domain</a:t>
            </a:r>
            <a:endParaRPr lang="en-US" sz="3000" dirty="0">
              <a:latin typeface="Helvetica"/>
              <a:cs typeface="Helvetica"/>
            </a:endParaRPr>
          </a:p>
        </p:txBody>
      </p:sp>
      <p:pic>
        <p:nvPicPr>
          <p:cNvPr id="10" name="Picture 9" descr="Screen shot 2014-04-28 at 7.3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8" y="6279282"/>
            <a:ext cx="1944966" cy="39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655" y="6315735"/>
            <a:ext cx="1090344" cy="363448"/>
          </a:xfrm>
          <a:prstGeom prst="rect">
            <a:avLst/>
          </a:prstGeom>
        </p:spPr>
      </p:pic>
      <p:pic>
        <p:nvPicPr>
          <p:cNvPr id="3" name="Picture 2" descr="Screen shot 2014-04-28 at 7.34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23" y="6323403"/>
            <a:ext cx="2026745" cy="394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874" y="2050069"/>
            <a:ext cx="2349828" cy="22169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296700" y="2391265"/>
            <a:ext cx="1607885" cy="540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67" y="3782620"/>
            <a:ext cx="2762287" cy="2417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999" y="1561519"/>
            <a:ext cx="3356894" cy="1786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Conclusion and Future Directions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92" y="1781738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 smtClean="0"/>
              <a:t>Investigate sterility in epilepsy </a:t>
            </a:r>
          </a:p>
          <a:p>
            <a:pPr marL="0" indent="0">
              <a:buNone/>
            </a:pPr>
            <a:r>
              <a:rPr lang="en-US" dirty="0" smtClean="0"/>
              <a:t>via microtubule dysfunction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57810" y="2296695"/>
            <a:ext cx="5981822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05169" y="223031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61874" y="223031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3921" y="2232374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49763" y="2188641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92" y="1950155"/>
            <a:ext cx="693080" cy="6930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03811" y="2162763"/>
            <a:ext cx="46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03385" y="2188641"/>
            <a:ext cx="75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77156" y="2178499"/>
            <a:ext cx="75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25970" y="2186732"/>
            <a:ext cx="75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052935" y="6038958"/>
            <a:ext cx="6338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7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19" y="1450681"/>
            <a:ext cx="8650825" cy="497915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700" dirty="0">
                <a:hlinkClick r:id="rId2"/>
              </a:rPr>
              <a:t>http://7bigspoons.com/fertility-2/thankfully-sperm-dont-directions</a:t>
            </a:r>
            <a:r>
              <a:rPr lang="en-US" sz="2700" dirty="0" smtClean="0">
                <a:hlinkClick r:id="rId2"/>
              </a:rPr>
              <a:t>/</a:t>
            </a:r>
            <a:endParaRPr lang="en-US" sz="2700" dirty="0"/>
          </a:p>
          <a:p>
            <a:pPr marL="0" indent="0">
              <a:buNone/>
            </a:pPr>
            <a:r>
              <a:rPr lang="en-US" sz="2700" dirty="0">
                <a:hlinkClick r:id="rId3"/>
              </a:rPr>
              <a:t>http://www.chp.edu/CHP/juvenile+myoclonic+</a:t>
            </a:r>
            <a:r>
              <a:rPr lang="en-US" sz="2700" dirty="0" smtClean="0">
                <a:hlinkClick r:id="rId3"/>
              </a:rPr>
              <a:t>epilepsy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>
                <a:hlinkClick r:id="rId4"/>
              </a:rPr>
              <a:t>http://www.ncbi.nlm.nih.gov/</a:t>
            </a:r>
            <a:r>
              <a:rPr lang="en-US" sz="2700" dirty="0" smtClean="0">
                <a:hlinkClick r:id="rId4"/>
              </a:rPr>
              <a:t>homologene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err="1" smtClean="0"/>
              <a:t>Jara</a:t>
            </a:r>
            <a:r>
              <a:rPr lang="en-US" sz="2700" dirty="0" smtClean="0"/>
              <a:t> </a:t>
            </a:r>
            <a:r>
              <a:rPr lang="en-US" sz="2700" dirty="0"/>
              <a:t>Prado et al. Novel Myoclonic/EFHC1 mutations in Mexican patients with juvenile myoclonic epilepsy. Seizure Journal 2012.</a:t>
            </a:r>
            <a:endParaRPr lang="en-US" sz="2700" dirty="0"/>
          </a:p>
          <a:p>
            <a:pPr marL="0" indent="0">
              <a:buNone/>
            </a:pPr>
            <a:r>
              <a:rPr lang="en-US" sz="2700" dirty="0"/>
              <a:t>De </a:t>
            </a:r>
            <a:r>
              <a:rPr lang="en-US" sz="2700" dirty="0" err="1"/>
              <a:t>Nijs</a:t>
            </a:r>
            <a:r>
              <a:rPr lang="en-US" sz="2700" dirty="0"/>
              <a:t> et. al., Mutations of EFHC1, linked to juvenile myoclonic epilepsy, disrupt radial and tangential migrations during brain development. Oxford Journal. Volume 21 Issue 23. August 2012. </a:t>
            </a:r>
            <a:r>
              <a:rPr lang="en-US" sz="2700" dirty="0">
                <a:hlinkClick r:id="rId5"/>
              </a:rPr>
              <a:t>http://hmg.oxfordjournals.org/content/21/23/5106.</a:t>
            </a:r>
            <a:r>
              <a:rPr lang="en-US" sz="2700" dirty="0" smtClean="0">
                <a:hlinkClick r:id="rId5"/>
              </a:rPr>
              <a:t>long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 err="1"/>
              <a:t>Genton</a:t>
            </a:r>
            <a:r>
              <a:rPr lang="en-US" sz="2700" dirty="0"/>
              <a:t> et. al. Clinical Aspects of Juvenile Myoclonic Epilepsy. Epilepsy and Behavior Journal. Volume 28. July 2013. </a:t>
            </a:r>
            <a:r>
              <a:rPr lang="en-US" sz="2700" dirty="0">
                <a:hlinkClick r:id="rId6"/>
              </a:rPr>
              <a:t>http://www.sciencedirect.com/science/article/pii/</a:t>
            </a:r>
            <a:r>
              <a:rPr lang="en-US" sz="2700" dirty="0" smtClean="0">
                <a:hlinkClick r:id="rId6"/>
              </a:rPr>
              <a:t>S152550501300005X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/>
              <a:t>Delgado-</a:t>
            </a:r>
            <a:r>
              <a:rPr lang="en-US" sz="2700" dirty="0" err="1"/>
              <a:t>Escueta</a:t>
            </a:r>
            <a:r>
              <a:rPr lang="en-US" sz="2700" dirty="0"/>
              <a:t> et. al. The quest for Juvenile Myoclonic Epilepsy genes. Epilepsy and Behavior Journal. Volume 28. July 2013. </a:t>
            </a:r>
            <a:r>
              <a:rPr lang="en-US" sz="2700" dirty="0">
                <a:hlinkClick r:id="rId7"/>
              </a:rPr>
              <a:t>http://www.sciencedirect.com/science/article/pii/</a:t>
            </a:r>
            <a:r>
              <a:rPr lang="en-US" sz="2700" dirty="0" smtClean="0">
                <a:hlinkClick r:id="rId7"/>
              </a:rPr>
              <a:t>S1525505012004957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/>
              <a:t>De </a:t>
            </a:r>
            <a:r>
              <a:rPr lang="en-US" sz="2700" dirty="0" err="1"/>
              <a:t>Nijs</a:t>
            </a:r>
            <a:r>
              <a:rPr lang="en-US" sz="2700" dirty="0"/>
              <a:t> et. al., Juvenile myoclonic epilepsy as a possible neurodevelopmental disease: Role of EFHC1 or Myoclonin1. Epilepsy and Behavior. Volume 28. July 2013. </a:t>
            </a:r>
            <a:r>
              <a:rPr lang="en-US" sz="2700" dirty="0">
                <a:hlinkClick r:id="rId8"/>
              </a:rPr>
              <a:t>http://www.sciencedirect.com/science/article/pii/</a:t>
            </a:r>
            <a:r>
              <a:rPr lang="en-US" sz="2700" dirty="0" smtClean="0">
                <a:hlinkClick r:id="rId8"/>
              </a:rPr>
              <a:t>S1525505012004969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/>
              <a:t>King, Stephen. </a:t>
            </a:r>
            <a:r>
              <a:rPr lang="en-US" sz="2700" dirty="0" err="1"/>
              <a:t>Axonemal</a:t>
            </a:r>
            <a:r>
              <a:rPr lang="en-US" sz="2700" dirty="0"/>
              <a:t> Protoﬁlament Ribbons, DM10 Domains, and the Link to Juvenile Myoclonic Epilepsy. Cell Motility and the Cytoskeleton. Volume 63. 2006. </a:t>
            </a:r>
            <a:r>
              <a:rPr lang="en-US" sz="2700" dirty="0">
                <a:hlinkClick r:id="rId9"/>
              </a:rPr>
              <a:t>http://onlinelibrary.wiley.com/store/10.1002/cm.20129/asset/20129_ftp.pdf?v=1&amp;t=hturpcy2&amp;s=</a:t>
            </a:r>
            <a:r>
              <a:rPr lang="en-US" sz="2700" dirty="0" smtClean="0">
                <a:hlinkClick r:id="rId9"/>
              </a:rPr>
              <a:t>ac620ef3194976e78700d12e0d250a790d2c6f20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/>
              <a:t>Ikeda et. al. Rib72, a Conserved Protein Associated with the Ribbon Compartment of </a:t>
            </a:r>
            <a:r>
              <a:rPr lang="en-US" sz="2700" dirty="0" err="1"/>
              <a:t>Flagellar</a:t>
            </a:r>
            <a:r>
              <a:rPr lang="en-US" sz="2700" dirty="0"/>
              <a:t> A-microtubules and Potentially Involved in the Linkage between Outer Doublet Microtubules. Journal of Biological Chemistry. November 2012. </a:t>
            </a:r>
            <a:r>
              <a:rPr lang="en-US" sz="2700" dirty="0">
                <a:hlinkClick r:id="rId10"/>
              </a:rPr>
              <a:t>http://www.jbc.org/content/278/9/7725.</a:t>
            </a:r>
            <a:r>
              <a:rPr lang="en-US" sz="2700" dirty="0" smtClean="0">
                <a:hlinkClick r:id="rId10"/>
              </a:rPr>
              <a:t>abstract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>
                <a:hlinkClick r:id="rId11"/>
              </a:rPr>
              <a:t>http://en.wikipedia.org/wiki/</a:t>
            </a:r>
            <a:r>
              <a:rPr lang="en-US" sz="2700" dirty="0" smtClean="0">
                <a:hlinkClick r:id="rId11"/>
              </a:rPr>
              <a:t>File:Kinesin_cartoon.png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>
                <a:hlinkClick r:id="rId12"/>
              </a:rPr>
              <a:t>http://smart.embl.de</a:t>
            </a:r>
            <a:r>
              <a:rPr lang="en-US" sz="2700" dirty="0" smtClean="0">
                <a:hlinkClick r:id="rId12"/>
              </a:rPr>
              <a:t>/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>
                <a:hlinkClick r:id="rId13"/>
              </a:rPr>
              <a:t>http://string-db.org/newstring_cgi/</a:t>
            </a:r>
            <a:r>
              <a:rPr lang="en-US" sz="2700" dirty="0" smtClean="0">
                <a:hlinkClick r:id="rId13"/>
              </a:rPr>
              <a:t>show_network_section.pl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>
                <a:hlinkClick r:id="rId14"/>
              </a:rPr>
              <a:t>http://www.newconceptinfosys.com/ibm/imagegalerysecond.php?imageID=</a:t>
            </a:r>
            <a:r>
              <a:rPr lang="en-US" sz="2700" dirty="0" smtClean="0">
                <a:hlinkClick r:id="rId14"/>
              </a:rPr>
              <a:t>2</a:t>
            </a:r>
            <a:endParaRPr lang="en-US" sz="2700" dirty="0" smtClean="0"/>
          </a:p>
          <a:p>
            <a:pPr marL="0" indent="0">
              <a:buNone/>
            </a:pPr>
            <a:r>
              <a:rPr lang="en-US" sz="2700" dirty="0">
                <a:hlinkClick r:id="rId15"/>
              </a:rPr>
              <a:t>http://zaraweir.wordpress.com</a:t>
            </a:r>
            <a:r>
              <a:rPr lang="en-US" sz="2700" dirty="0" smtClean="0">
                <a:hlinkClick r:id="rId15"/>
              </a:rPr>
              <a:t>/</a:t>
            </a:r>
            <a:endParaRPr lang="en-US" sz="27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7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-88192" r="-88192"/>
          <a:stretch>
            <a:fillRect/>
          </a:stretch>
        </p:blipFill>
        <p:spPr>
          <a:xfrm>
            <a:off x="-4616881" y="-2916"/>
            <a:ext cx="14465682" cy="68609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832" y="751926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7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54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Epilepsy?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19935" r="-19935"/>
          <a:stretch>
            <a:fillRect/>
          </a:stretch>
        </p:blipFill>
        <p:spPr>
          <a:xfrm>
            <a:off x="-878142" y="1600200"/>
            <a:ext cx="6039588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282" y="1017395"/>
            <a:ext cx="4441979" cy="5490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8714" y="6472373"/>
            <a:ext cx="33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https://www.youtube.com/watch?v=</a:t>
            </a:r>
            <a:r>
              <a:rPr lang="en-US" sz="1000" dirty="0" smtClean="0">
                <a:hlinkClick r:id="rId5"/>
              </a:rPr>
              <a:t>qAgyms7j5EA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479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Mutations in EFHC1 cause epilepsy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725" y="4636313"/>
            <a:ext cx="6211710" cy="51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69159" y="4636312"/>
            <a:ext cx="751905" cy="51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51689" y="4636314"/>
            <a:ext cx="78964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09435" y="4636314"/>
            <a:ext cx="835450" cy="4626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30716" y="4636314"/>
            <a:ext cx="467852" cy="511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05" y="4500482"/>
            <a:ext cx="814080" cy="814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 flipV="1">
            <a:off x="2853466" y="3201692"/>
            <a:ext cx="202527" cy="1434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20289" y="3485790"/>
            <a:ext cx="267344" cy="1150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61047" y="3485788"/>
            <a:ext cx="0" cy="1150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44846" y="3485788"/>
            <a:ext cx="417446" cy="1150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62292" y="3638188"/>
            <a:ext cx="579037" cy="998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834896">
            <a:off x="4432467" y="2861504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D253Y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8428200">
            <a:off x="2968602" y="2679704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D210N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8450483">
            <a:off x="3719527" y="2641234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R221H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18379728">
            <a:off x="2261780" y="2427105"/>
            <a:ext cx="1553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65% R182H</a:t>
            </a:r>
            <a:endParaRPr lang="en-US" sz="2200" b="1" dirty="0"/>
          </a:p>
        </p:txBody>
      </p:sp>
      <p:sp>
        <p:nvSpPr>
          <p:cNvPr id="29" name="TextBox 28"/>
          <p:cNvSpPr txBox="1"/>
          <p:nvPr/>
        </p:nvSpPr>
        <p:spPr>
          <a:xfrm rot="18379728">
            <a:off x="1467434" y="2747656"/>
            <a:ext cx="15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P77T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33987" y="4695343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857287" y="4670814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09435" y="4688921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045935" y="4670213"/>
            <a:ext cx="93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55993" y="5491103"/>
            <a:ext cx="3611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Helvetica"/>
                <a:cs typeface="Helvetica"/>
              </a:rPr>
              <a:t>EFHC1 Gene</a:t>
            </a: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5431" y="1250628"/>
            <a:ext cx="5981822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142790" y="1197756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95431" y="5689502"/>
            <a:ext cx="4469936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199495" y="1159287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281542" y="1159287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155461" y="5599069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226856" y="559036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81542" y="559036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70646" y="3470726"/>
            <a:ext cx="6107419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103316" y="3412234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174711" y="3412234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229397" y="3399516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95431" y="2002481"/>
            <a:ext cx="6008624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128100" y="1948885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199495" y="1948885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254181" y="1936167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91394" y="2698540"/>
            <a:ext cx="6241090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142511" y="2627330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247603" y="2640048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302289" y="2627330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70647" y="4205617"/>
            <a:ext cx="5981822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088626" y="4125289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3218224" y="4125289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4228840" y="4125289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578722" y="4954752"/>
            <a:ext cx="4653735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2111391" y="4896260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182786" y="4896260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237472" y="4883542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587384" y="1142574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781836" y="2627330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626858" y="1929800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547910" y="3316688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562600" y="4103955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3" y="904088"/>
            <a:ext cx="693080" cy="6930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5" y="1498775"/>
            <a:ext cx="1089837" cy="108983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14" y="2520392"/>
            <a:ext cx="653384" cy="6854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13" y="3252800"/>
            <a:ext cx="569685" cy="65106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92" y="4823391"/>
            <a:ext cx="728215" cy="54545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313" y="5512232"/>
            <a:ext cx="596581" cy="79129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24886" y="91781"/>
            <a:ext cx="774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well conserved is EFHC1?</a:t>
            </a:r>
            <a:endParaRPr lang="en-US" sz="4000" dirty="0"/>
          </a:p>
        </p:txBody>
      </p:sp>
      <p:sp>
        <p:nvSpPr>
          <p:cNvPr id="67" name="Rounded Rectangle 66"/>
          <p:cNvSpPr/>
          <p:nvPr/>
        </p:nvSpPr>
        <p:spPr>
          <a:xfrm>
            <a:off x="2073935" y="6291872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807112" y="6291872"/>
            <a:ext cx="183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 Domain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5060809" y="6270306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647642" y="6270306"/>
            <a:ext cx="299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 Hand Domain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32484" y="1884277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99%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7832484" y="2544738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84%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7832484" y="3360420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61%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7678066" y="4103955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39%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6355477" y="4823391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53%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249166" y="5590363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42%</a:t>
            </a:r>
            <a:endParaRPr lang="en-US" sz="2000" dirty="0"/>
          </a:p>
        </p:txBody>
      </p:sp>
      <p:pic>
        <p:nvPicPr>
          <p:cNvPr id="3" name="Picture 2" descr="Chlamydomona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" y="3895888"/>
            <a:ext cx="834701" cy="6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4-16 at 10.47.1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8" r="-988"/>
          <a:stretch>
            <a:fillRect/>
          </a:stretch>
        </p:blipFill>
        <p:spPr>
          <a:xfrm>
            <a:off x="0" y="890561"/>
            <a:ext cx="9144000" cy="50288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42" y="363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What does EFHC1 </a:t>
            </a:r>
            <a:r>
              <a:rPr lang="en-US" dirty="0" smtClean="0">
                <a:latin typeface="Helvetica"/>
                <a:cs typeface="Helvetica"/>
              </a:rPr>
              <a:t>interact with</a:t>
            </a:r>
            <a:r>
              <a:rPr lang="en-US" dirty="0" smtClean="0">
                <a:latin typeface="Helvetica"/>
                <a:cs typeface="Helvetica"/>
              </a:rPr>
              <a:t>?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29155" y="1417638"/>
            <a:ext cx="3507010" cy="3492713"/>
          </a:xfrm>
          <a:prstGeom prst="ellipse">
            <a:avLst/>
          </a:prstGeom>
          <a:solidFill>
            <a:schemeClr val="tx2">
              <a:lumMod val="40000"/>
              <a:lumOff val="60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071" y="2723982"/>
            <a:ext cx="3539423" cy="3195427"/>
          </a:xfrm>
          <a:prstGeom prst="ellipse">
            <a:avLst/>
          </a:prstGeom>
          <a:solidFill>
            <a:schemeClr val="accent3">
              <a:lumMod val="40000"/>
              <a:lumOff val="60000"/>
              <a:alpha val="1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9180" y="4962626"/>
            <a:ext cx="2756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Ion Channel Proteins</a:t>
            </a:r>
            <a:endParaRPr lang="en-US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577" y="5968896"/>
            <a:ext cx="307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Spermatogenesis</a:t>
            </a:r>
            <a:endParaRPr lang="en-US" sz="2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 descr="Screen shot 2014-04-28 at 7.32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11" y="6228097"/>
            <a:ext cx="2193913" cy="4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42" y="3470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What </a:t>
            </a:r>
            <a:r>
              <a:rPr lang="en-US" dirty="0" smtClean="0">
                <a:latin typeface="Helvetica"/>
                <a:cs typeface="Helvetica"/>
              </a:rPr>
              <a:t>are EFHC1’s go terms?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42" y="17801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Ependymal cilia, trachea cilia</a:t>
            </a: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sperm flagellum, </a:t>
            </a:r>
          </a:p>
          <a:p>
            <a:pPr marL="0" indent="0">
              <a:buNone/>
            </a:pPr>
            <a:r>
              <a:rPr lang="en-US" sz="3000" dirty="0" smtClean="0">
                <a:latin typeface="Helvetica"/>
                <a:cs typeface="Helvetica"/>
              </a:rPr>
              <a:t>neuronal cell body </a:t>
            </a:r>
          </a:p>
          <a:p>
            <a:pPr marL="0" indent="0">
              <a:buNone/>
            </a:pPr>
            <a:r>
              <a:rPr lang="en-US" sz="3000" dirty="0">
                <a:latin typeface="Helvetica"/>
                <a:cs typeface="Helvetica"/>
              </a:rPr>
              <a:t>a</a:t>
            </a:r>
            <a:r>
              <a:rPr lang="en-US" sz="3000" dirty="0" smtClean="0">
                <a:latin typeface="Helvetica"/>
                <a:cs typeface="Helvetica"/>
              </a:rPr>
              <a:t>nd dendrites </a:t>
            </a:r>
            <a:endParaRPr lang="en-US" sz="30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dirty="0" smtClean="0">
                <a:latin typeface="Helvetica"/>
                <a:cs typeface="Helvetica"/>
              </a:rPr>
              <a:t>Mitotic spindle</a:t>
            </a:r>
          </a:p>
        </p:txBody>
      </p:sp>
      <p:pic>
        <p:nvPicPr>
          <p:cNvPr id="4" name="Picture 3" descr="Screen shot 2014-04-28 at 11.1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79" y="6176056"/>
            <a:ext cx="2409191" cy="527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243" y="2593915"/>
            <a:ext cx="4438527" cy="29490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56304" y="2323715"/>
            <a:ext cx="1837583" cy="1242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89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482" r="-38482"/>
          <a:stretch>
            <a:fillRect/>
          </a:stretch>
        </p:blipFill>
        <p:spPr>
          <a:xfrm>
            <a:off x="269284" y="3026233"/>
            <a:ext cx="8039556" cy="35522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Helvetica"/>
                <a:cs typeface="Helvetica"/>
              </a:rPr>
              <a:t>Where are </a:t>
            </a:r>
            <a:r>
              <a:rPr lang="en-US" sz="3800" dirty="0" smtClean="0">
                <a:latin typeface="Helvetica"/>
                <a:cs typeface="Helvetica"/>
              </a:rPr>
              <a:t>EFHC1 homologs </a:t>
            </a:r>
            <a:r>
              <a:rPr lang="en-US" sz="3800" dirty="0" smtClean="0">
                <a:latin typeface="Helvetica"/>
                <a:cs typeface="Helvetica"/>
              </a:rPr>
              <a:t>found?</a:t>
            </a:r>
            <a:endParaRPr lang="en-US" sz="3800" dirty="0"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4351" y="5491125"/>
            <a:ext cx="1286593" cy="81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1938" y="5681925"/>
            <a:ext cx="1286593" cy="81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8641" y="5900558"/>
            <a:ext cx="1286593" cy="81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21655" y="3849196"/>
            <a:ext cx="548640" cy="114055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6497" y="1771117"/>
            <a:ext cx="18522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Rib72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2137952" y="1971331"/>
            <a:ext cx="5981822" cy="1645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55931" y="189100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85529" y="189100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96145" y="1891003"/>
            <a:ext cx="651651" cy="3175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129905" y="1869669"/>
            <a:ext cx="467852" cy="3342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08158" y="1803790"/>
            <a:ext cx="939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39%</a:t>
            </a:r>
            <a:endParaRPr lang="en-US" sz="2000" dirty="0"/>
          </a:p>
        </p:txBody>
      </p:sp>
      <p:pic>
        <p:nvPicPr>
          <p:cNvPr id="19" name="Picture 18" descr="Chlamydomon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98" y="1661602"/>
            <a:ext cx="834701" cy="6194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4419" y="1850473"/>
            <a:ext cx="83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41041" y="1856767"/>
            <a:ext cx="83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49151" y="1845425"/>
            <a:ext cx="83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92408" y="1834568"/>
            <a:ext cx="83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049687" y="4914762"/>
            <a:ext cx="948844" cy="94921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24211" y="3278921"/>
            <a:ext cx="166863" cy="1140550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1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rcRect l="-29400" r="-29400"/>
          <a:stretch>
            <a:fillRect/>
          </a:stretch>
        </p:blipFill>
        <p:spPr>
          <a:xfrm rot="18406586">
            <a:off x="-1218982" y="1739988"/>
            <a:ext cx="10586552" cy="58221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5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Could DM10 domains </a:t>
            </a:r>
            <a:r>
              <a:rPr lang="en-US" dirty="0" smtClean="0"/>
              <a:t>affect neuronal </a:t>
            </a:r>
            <a:r>
              <a:rPr lang="en-US" dirty="0" smtClean="0"/>
              <a:t>microtubule </a:t>
            </a:r>
            <a:r>
              <a:rPr lang="en-US" dirty="0" smtClean="0"/>
              <a:t>structure?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003" y="2799670"/>
            <a:ext cx="3013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7659" y="3110400"/>
            <a:ext cx="30130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 rot="18059369">
            <a:off x="3804315" y="5951285"/>
            <a:ext cx="3013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8394434">
            <a:off x="3497322" y="5548726"/>
            <a:ext cx="3013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82282" y="4012462"/>
            <a:ext cx="148628" cy="17563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64102" y="4252677"/>
            <a:ext cx="148628" cy="17563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32896" y="4021676"/>
            <a:ext cx="148628" cy="17563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39910" y="4062206"/>
            <a:ext cx="89176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37026" y="4161072"/>
            <a:ext cx="682218" cy="9160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13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Hypothesis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828" y="1777430"/>
            <a:ext cx="7863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elvetica"/>
                <a:cs typeface="Helvetica"/>
              </a:rPr>
              <a:t>  </a:t>
            </a:r>
            <a:r>
              <a:rPr lang="en-US" sz="3000" dirty="0" smtClean="0">
                <a:latin typeface="Helvetica"/>
                <a:cs typeface="Helvetica"/>
              </a:rPr>
              <a:t>  DM10 domains bind microtubule structures</a:t>
            </a:r>
            <a:endParaRPr lang="en-US" sz="3000" dirty="0">
              <a:latin typeface="Helvetica"/>
              <a:cs typeface="Helvetic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345" r="-5345"/>
          <a:stretch>
            <a:fillRect/>
          </a:stretch>
        </p:blipFill>
        <p:spPr>
          <a:xfrm>
            <a:off x="-556173" y="2592685"/>
            <a:ext cx="10406156" cy="3952288"/>
          </a:xfrm>
        </p:spPr>
      </p:pic>
    </p:spTree>
    <p:extLst>
      <p:ext uri="{BB962C8B-B14F-4D97-AF65-F5344CB8AC3E}">
        <p14:creationId xmlns:p14="http://schemas.microsoft.com/office/powerpoint/2010/main" val="60534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18721</TotalTime>
  <Words>978</Words>
  <Application>Microsoft Macintosh PowerPoint</Application>
  <PresentationFormat>On-screen Show (4:3)</PresentationFormat>
  <Paragraphs>166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Epilepsy and the  EFHC1 Gene</vt:lpstr>
      <vt:lpstr>What is Epilepsy? </vt:lpstr>
      <vt:lpstr>Mutations in EFHC1 cause epilepsy</vt:lpstr>
      <vt:lpstr>PowerPoint Presentation</vt:lpstr>
      <vt:lpstr>What does EFHC1 interact with? </vt:lpstr>
      <vt:lpstr>What are EFHC1’s go terms? </vt:lpstr>
      <vt:lpstr>Where are EFHC1 homologs found?</vt:lpstr>
      <vt:lpstr>Could DM10 domains affect neuronal microtubule structure? </vt:lpstr>
      <vt:lpstr>Hypothesis</vt:lpstr>
      <vt:lpstr>Specific Aim #1</vt:lpstr>
      <vt:lpstr>Specific Aim #1</vt:lpstr>
      <vt:lpstr>To analyze conserved DM10 residues between EFHC1 homologs</vt:lpstr>
      <vt:lpstr>PowerPoint Presentation</vt:lpstr>
      <vt:lpstr>Specific Aim #3</vt:lpstr>
      <vt:lpstr>Specific Aim #3</vt:lpstr>
      <vt:lpstr>Conclusion and Future Directions</vt:lpstr>
      <vt:lpstr>References</vt:lpstr>
      <vt:lpstr>Questions?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and the  EFHC1 Gene</dc:title>
  <dc:creator>Tori  Van Vreede</dc:creator>
  <cp:lastModifiedBy>Tori  Van Vreede</cp:lastModifiedBy>
  <cp:revision>65</cp:revision>
  <dcterms:created xsi:type="dcterms:W3CDTF">2014-04-11T17:49:51Z</dcterms:created>
  <dcterms:modified xsi:type="dcterms:W3CDTF">2014-04-29T20:15:33Z</dcterms:modified>
</cp:coreProperties>
</file>